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336" r:id="rId2"/>
    <p:sldId id="345" r:id="rId3"/>
    <p:sldId id="269" r:id="rId4"/>
    <p:sldId id="332" r:id="rId5"/>
    <p:sldId id="293" r:id="rId6"/>
    <p:sldId id="312" r:id="rId7"/>
    <p:sldId id="314" r:id="rId8"/>
    <p:sldId id="315" r:id="rId9"/>
    <p:sldId id="347" r:id="rId10"/>
    <p:sldId id="348" r:id="rId11"/>
    <p:sldId id="335" r:id="rId12"/>
    <p:sldId id="341" r:id="rId13"/>
    <p:sldId id="346" r:id="rId14"/>
    <p:sldId id="342" r:id="rId15"/>
    <p:sldId id="343" r:id="rId16"/>
    <p:sldId id="344" r:id="rId17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FFCC00"/>
    <a:srgbClr val="EB700B"/>
    <a:srgbClr val="F58967"/>
    <a:srgbClr val="EA6213"/>
    <a:srgbClr val="E87516"/>
    <a:srgbClr val="E362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29" autoAdjust="0"/>
  </p:normalViewPr>
  <p:slideViewPr>
    <p:cSldViewPr>
      <p:cViewPr varScale="1">
        <p:scale>
          <a:sx n="99" d="100"/>
          <a:sy n="99" d="100"/>
        </p:scale>
        <p:origin x="12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4D2C-0459-4761-A2D8-E095564227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37848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37848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C9EE1-BAE6-40BE-ACCE-43BB16F194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94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4921-6917-44F4-9E3F-29FBBD0F330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5" y="4689243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376903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376903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5DB2C-2BE9-4219-A0E0-34F2854560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0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9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7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6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3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84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86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02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20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0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80770-375A-4E6E-9E1B-C95A1DE2A025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70D77-996B-48B8-BC70-F45A0DA8F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72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ploipublic@cdg83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p-cfa-toulon.fr/" TargetMode="External"/><Relationship Id="rId2" Type="http://schemas.openxmlformats.org/officeDocument/2006/relationships/hyperlink" Target="http://www.urma-paca.fr/cfa/lesarc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fmlesmarronniers.fr/" TargetMode="External"/><Relationship Id="rId5" Type="http://schemas.openxmlformats.org/officeDocument/2006/relationships/hyperlink" Target="http://www.cfa-epure.com/" TargetMode="External"/><Relationship Id="rId4" Type="http://schemas.openxmlformats.org/officeDocument/2006/relationships/hyperlink" Target="http://www.sessad-cfa-cannetdesmaures.fr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gevin-la-seyne.fr/index.php/cfa.html" TargetMode="External"/><Relationship Id="rId2" Type="http://schemas.openxmlformats.org/officeDocument/2006/relationships/hyperlink" Target="http://www.cfa-giapats.fr/metiers-formations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urma-paca.fr/cfa/laseynesurmer/notre-cfa" TargetMode="External"/><Relationship Id="rId4" Type="http://schemas.openxmlformats.org/officeDocument/2006/relationships/hyperlink" Target="http://www.urma-paca.fr/cfa/saintmaxim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travail-emploi.gouv.fr/emploi/parcours-emploi-competences/article/parcours-emploi-competence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s://www.fonction-publique.gouv.fr/contrat-pra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ravail-emploi.gouv.fr/emploi/insertion-dans-l-emploi/parcours-emploi-competences/cui-cae" TargetMode="External"/><Relationship Id="rId2" Type="http://schemas.openxmlformats.org/officeDocument/2006/relationships/hyperlink" Target="https://www.pole-emploi.fr/region/nouvelle-aquitaine/candidat/le-parcours-emploi-competences-une-opportunite-pour-votre-retour-a-l-emploi--@/region/nouvelle-aquitaine/article.jspz?id=68281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irculaires.legifrance.gouv.fr/index.php?action=afficherCirculaire&amp;hit=1&amp;retourAccueil=1&amp;r=42983" TargetMode="External"/><Relationship Id="rId4" Type="http://schemas.openxmlformats.org/officeDocument/2006/relationships/hyperlink" Target="https://www.regiedequartier.org/wp-content/uploads/2018/03/Arrete_prefet_Region-PACA_PEC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?cidTexte=JORFTEXT000035803019&amp;fastPos=1&amp;fastReqId=170776009&amp;categorieLien=cid&amp;oldAction=rechTextehttps://www.legifrance.gouv.fr/affichTexte.do?cidTexte=JORFTEXT000035803019&amp;fastPos=1&amp;fastReqId=170776009&amp;categorieLien=cid&amp;oldAction=rechTexte" TargetMode="External"/><Relationship Id="rId2" Type="http://schemas.openxmlformats.org/officeDocument/2006/relationships/hyperlink" Target="https://www.fonction-publique.gouv.fr/contrat-prab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onction-publique.gouv.fr/files/files/score/preparations-aux-concours/Prab/Territoires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nction-publique.gouv.fr/contrat-pra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nction-publique.gouv.fr/score/autres-recrutements/pacte-a-letat/avis-de-recrutement-dans-cadre-pacte" TargetMode="External"/><Relationship Id="rId2" Type="http://schemas.openxmlformats.org/officeDocument/2006/relationships/hyperlink" Target="http://www.legifrance.gouv.fr/abonnement.do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e-emploi.fr/employeur/le-contrat-d-apprentissage-@/suarticle.jspz?id=479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ophie.dherment@cdg83.fr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hfp.fr/" TargetMode="External"/><Relationship Id="rId2" Type="http://schemas.openxmlformats.org/officeDocument/2006/relationships/hyperlink" Target="http://www.fiphfp.fr/content/search?SearchText=CONTRAT+D+APPRENTISSAGE&amp;x=0&amp;y=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gvar.fr/emploi-public/contrat-d-apprentiss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0" y="0"/>
            <a:ext cx="3033422" cy="1268760"/>
          </a:xfrm>
        </p:spPr>
      </p:pic>
      <p:sp>
        <p:nvSpPr>
          <p:cNvPr id="6" name="ZoneTexte 5"/>
          <p:cNvSpPr txBox="1"/>
          <p:nvPr/>
        </p:nvSpPr>
        <p:spPr>
          <a:xfrm>
            <a:off x="611560" y="1556792"/>
            <a:ext cx="8100594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CENTRE DE GESTION DE LA FONCTION PUBLIQUE TERRITORIALE DU VAR 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224493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MESURES </a:t>
            </a:r>
          </a:p>
          <a:p>
            <a:pPr algn="ctr"/>
            <a:r>
              <a:rPr lang="fr-FR" sz="4800" b="1" dirty="0" smtClean="0"/>
              <a:t>EN FAVEUR DE L’EMPLOI : </a:t>
            </a:r>
          </a:p>
          <a:p>
            <a:pPr algn="ctr"/>
            <a:r>
              <a:rPr lang="fr-FR" sz="4800" b="1" dirty="0" smtClean="0"/>
              <a:t>- Contrats en alternance</a:t>
            </a:r>
          </a:p>
          <a:p>
            <a:pPr algn="ctr"/>
            <a:r>
              <a:rPr lang="fr-FR" sz="4800" b="1" dirty="0" smtClean="0"/>
              <a:t>- Contrats aidés </a:t>
            </a:r>
            <a:endParaRPr lang="fr-FR" sz="48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033068" y="5610786"/>
            <a:ext cx="766854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POLE CONSEIL ET EMPLOI TERRITORIAL 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hlinkClick r:id="rId3"/>
              </a:rPr>
              <a:t>emploipublic@cdg83.fr</a:t>
            </a:r>
            <a:r>
              <a:rPr lang="fr-FR" sz="2400" dirty="0" smtClean="0">
                <a:solidFill>
                  <a:schemeClr val="bg1"/>
                </a:solidFill>
              </a:rPr>
              <a:t> 04 94 00 09 46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-26248" y="0"/>
            <a:ext cx="917024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VI. L’ALTERNANCE DANS LA FONCTION PUBLIQUE:                 LE CONTRAT D’APPRENTISSAGE PUBLIC: LA REMUNERATION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37112"/>
            <a:ext cx="8856984" cy="233240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86" y="1268760"/>
            <a:ext cx="8689580" cy="28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4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4540"/>
            <a:ext cx="9144000" cy="836712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ANNUAIRES DES ORGANISMES DE FORMATION</a:t>
            </a:r>
            <a:b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VAR ET LIMITROPHES</a:t>
            </a:r>
            <a:endParaRPr lang="fr-F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0" y="836712"/>
            <a:ext cx="9144000" cy="6021288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CFA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Régional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Arcs </a:t>
            </a: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Mécanique/automobile/transport -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Alimentation </a:t>
            </a: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Soins à la personne -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Hôtellerie -</a:t>
            </a: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Gestion/comptabilité-</a:t>
            </a: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fleuristerie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Chemin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Gueringuier, 83460 Les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Arcs.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4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Antenne </a:t>
            </a:r>
            <a:r>
              <a:rPr lang="fr-FR" sz="1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Fréjus - bd de la Mer -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83600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Fréjus </a:t>
            </a:r>
          </a:p>
          <a:p>
            <a:pPr marL="0" indent="0" algn="just">
              <a:buNone/>
            </a:pP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CFA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Régional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BTP du Var </a:t>
            </a: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Bâtiment et travaux publics -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Métallerie </a:t>
            </a: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d’art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Grande Tourrache - ZI Toulon Est 83000 Toulon </a:t>
            </a:r>
          </a:p>
          <a:p>
            <a:pPr marL="0" indent="0"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 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CFA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Régional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Cannet des Maures </a:t>
            </a:r>
          </a:p>
          <a:p>
            <a:pPr marL="0" indent="0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Travaux paysager - Restauration -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 </a:t>
            </a: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bâtiments de collectivités - Maçonnerie - Entretien des locaux -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Espaces </a:t>
            </a: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verts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ZAC de la Gueiranne-Maison du Paysan </a:t>
            </a:r>
          </a:p>
          <a:p>
            <a:pPr marL="0" indent="0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83340 Le Cannet-des-Maures </a:t>
            </a:r>
          </a:p>
          <a:p>
            <a:pPr marL="0" indent="0"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4. 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CFA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Régional Inter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université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EPURE Méditerranée </a:t>
            </a:r>
          </a:p>
          <a:p>
            <a:pPr marL="0" indent="0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Réseaux télécommunication - Comptabilité </a:t>
            </a:r>
            <a:r>
              <a:rPr lang="fr-FR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Secrétariat-Gestion/Administration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rue Sainte Barbe - 13001 Marseille </a:t>
            </a:r>
          </a:p>
          <a:p>
            <a:pPr marL="0" indent="0" algn="just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www.cfa-epure.com </a:t>
            </a:r>
            <a:endParaRPr lang="fr-FR" sz="1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CFA 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Régional</a:t>
            </a:r>
            <a:r>
              <a:rPr lang="fr-F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 Les Marronniers </a:t>
            </a:r>
          </a:p>
          <a:p>
            <a:pPr marL="0" indent="0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Travaux paysager - Restauration -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 de bâtiments de collectivités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Zone artisanale La Baume - 83690 Salernes </a:t>
            </a:r>
          </a:p>
        </p:txBody>
      </p:sp>
    </p:spTree>
    <p:extLst>
      <p:ext uri="{BB962C8B-B14F-4D97-AF65-F5344CB8AC3E}">
        <p14:creationId xmlns:p14="http://schemas.microsoft.com/office/powerpoint/2010/main" val="4809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4"/>
          <p:cNvSpPr>
            <a:spLocks noGrp="1"/>
          </p:cNvSpPr>
          <p:nvPr>
            <p:ph type="title"/>
          </p:nvPr>
        </p:nvSpPr>
        <p:spPr>
          <a:xfrm>
            <a:off x="7466" y="0"/>
            <a:ext cx="9136534" cy="764704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ANNUAIRES DES ORGANISMES DE FORMATION</a:t>
            </a:r>
            <a:b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VAR ET LIMITROPHES</a:t>
            </a:r>
            <a:endParaRPr lang="fr-F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Espace réservé du contenu 5"/>
          <p:cNvSpPr>
            <a:spLocks noGrp="1"/>
          </p:cNvSpPr>
          <p:nvPr>
            <p:ph sz="half" idx="1"/>
          </p:nvPr>
        </p:nvSpPr>
        <p:spPr>
          <a:xfrm>
            <a:off x="-13122" y="908720"/>
            <a:ext cx="9144000" cy="6336704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CFA </a:t>
            </a: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Régional des Métiers du social et du médico-social </a:t>
            </a: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 La Canebière - 13001 Marseille </a:t>
            </a:r>
          </a:p>
          <a:p>
            <a:pPr marL="0" indent="0" algn="just">
              <a:buNone/>
            </a:pP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www.cfa-giapats.fr </a:t>
            </a:r>
            <a:endParaRPr lang="fr-FR" sz="1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CFA </a:t>
            </a: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Régional Paul Langevin </a:t>
            </a: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Automobile - Industrie - Commerce - </a:t>
            </a:r>
            <a:r>
              <a:rPr lang="fr-FR" sz="1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Arts </a:t>
            </a: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Fleuristerie - Vente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Boulevard de l'Europe BP 458 </a:t>
            </a: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83500 La Seyne-sur-Mer Cedex </a:t>
            </a:r>
          </a:p>
          <a:p>
            <a:pPr marL="0" indent="0" algn="just">
              <a:buNone/>
            </a:pP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www.langevin-laseyne.fr </a:t>
            </a:r>
            <a:endParaRPr lang="fr-FR" sz="1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CFA </a:t>
            </a: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Régional</a:t>
            </a: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Saint Maximin </a:t>
            </a:r>
          </a:p>
          <a:p>
            <a:pPr marL="0" indent="0">
              <a:buNone/>
            </a:pP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Commerce - Vente - Alimentation - Hôtellerie - Transports </a:t>
            </a:r>
            <a:r>
              <a:rPr lang="fr-FR" sz="1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-Coiffure </a:t>
            </a: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Mécanique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845 Chemin du Déffends - </a:t>
            </a: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83470 Saint-Maximin La Sainte Baume </a:t>
            </a:r>
          </a:p>
          <a:p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CFA </a:t>
            </a: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Régional La Valette du var </a:t>
            </a: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Commerce/vente - Comptabilité - </a:t>
            </a:r>
            <a:r>
              <a:rPr lang="fr-FR" sz="1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Secrétariat </a:t>
            </a:r>
            <a:r>
              <a:rPr lang="fr-FR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Gestion/Administration…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Avenue des Frères Lumière - La Valette </a:t>
            </a:r>
          </a:p>
          <a:p>
            <a:pPr marL="0" indent="0">
              <a:buNone/>
            </a:pPr>
            <a: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 13 - 83040 Toulon Cedex 9 </a:t>
            </a:r>
          </a:p>
        </p:txBody>
      </p:sp>
    </p:spTree>
    <p:extLst>
      <p:ext uri="{BB962C8B-B14F-4D97-AF65-F5344CB8AC3E}">
        <p14:creationId xmlns:p14="http://schemas.microsoft.com/office/powerpoint/2010/main" val="383198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9" y="0"/>
            <a:ext cx="9144000" cy="680186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CONTRATS AIDES</a:t>
            </a:r>
          </a:p>
          <a:p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fr-FR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Parcours Emploi Compétences</a:t>
            </a:r>
          </a:p>
          <a:p>
            <a:endParaRPr lang="fr-FR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Contrat de Préparation aux Concours cat A et B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3528" y="980728"/>
            <a:ext cx="3038475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3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976" y="980728"/>
            <a:ext cx="4493822" cy="21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8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-36512" y="942251"/>
            <a:ext cx="9144000" cy="591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 kern="1200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 kern="1200">
                <a:solidFill>
                  <a:srgbClr val="00597C"/>
                </a:solidFill>
                <a:latin typeface="+mn-lt"/>
                <a:ea typeface="+mn-ea"/>
                <a:cs typeface="+mn-cs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 kern="1200">
                <a:solidFill>
                  <a:srgbClr val="1A171B"/>
                </a:solidFill>
                <a:latin typeface="+mn-lt"/>
                <a:ea typeface="+mn-ea"/>
                <a:cs typeface="+mn-cs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lnSpc>
                <a:spcPct val="80000"/>
              </a:lnSpc>
              <a:buAutoNum type="arabicPeriod"/>
              <a:defRPr/>
            </a:pP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Parcours 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Emplois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Compétences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Depuis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janvier 2018, les contrats aidés sont transformés en parcours emploi compétences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b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prescrit dans le cadre de </a:t>
            </a:r>
            <a:r>
              <a:rPr lang="fr-FR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CUI-CAE</a:t>
            </a:r>
            <a:r>
              <a:rPr lang="fr-FR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le secteur </a:t>
            </a:r>
            <a:r>
              <a:rPr lang="fr-FR" b="0" u="sng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marchand</a:t>
            </a:r>
            <a:r>
              <a:rPr lang="fr-FR" b="0" u="sng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Destinés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 publics les plus éloignés du marché du 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travail.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L’orientation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 un parcours emploi compétence repose avant tout sur le diagnostic réalisé par le conseiller du service public de 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l’emploi.</a:t>
            </a:r>
          </a:p>
          <a:p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Associe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la fois mise en situation professionnelle auprès d’employeurs sélectionnés, accès facilité à la formation et acquisition de compétences </a:t>
            </a:r>
            <a:endParaRPr lang="fr-FR" b="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L’objectif de durée d’un parcours est de 12 mois et les conventions initiales ne peuvent être inférieures à 9 mois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 financière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accordée aux employeurs, exprimé en pourcentage du Smic brut, 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 </a:t>
            </a:r>
            <a:r>
              <a:rPr lang="fr-FR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30 % et 60 </a:t>
            </a:r>
            <a:r>
              <a:rPr lang="fr-FR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%. </a:t>
            </a:r>
            <a:r>
              <a:rPr lang="fr-FR" b="0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Le taux de prise en charge est fixé par arrêté du préfet de région</a:t>
            </a:r>
            <a:r>
              <a:rPr lang="fr-FR" b="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.</a:t>
            </a: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5" tooltip="Circulaire n° DGEFP/SDPAE/MIP/MPP/2018/11 du 11 janvier 2018 (nouvelle fenêtre)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Texte de référence: Circulaire </a:t>
            </a:r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n° DGEFP/SDPAE/MIP/MPP/2018/11 du 11 </a:t>
            </a:r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juin Arrêté relatif au parcours emplois compétences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fr-FR" b="0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-36512" y="-11855"/>
            <a:ext cx="9170248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alt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mesures d’accompagnement, d’insertion et de formation de l’</a:t>
            </a:r>
            <a:r>
              <a:rPr lang="fr-FR" alt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alt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 : Contrat Unique d’Insertion P.E.C.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020272" y="1772815"/>
            <a:ext cx="2123728" cy="108012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Fournit  gratuitement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à des prix qui ne sont pas économiquement significatifs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r>
              <a:rPr lang="fr-FR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Ex: domaines de l'éducation, de la santé, de l'action sociale et de l'administration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6732240" y="2042845"/>
            <a:ext cx="288032" cy="1350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-36512" y="794084"/>
            <a:ext cx="9180512" cy="591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 kern="1200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 kern="1200">
                <a:solidFill>
                  <a:srgbClr val="00597C"/>
                </a:solidFill>
                <a:latin typeface="+mn-lt"/>
                <a:ea typeface="+mn-ea"/>
                <a:cs typeface="+mn-cs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 kern="1200">
                <a:solidFill>
                  <a:srgbClr val="1A171B"/>
                </a:solidFill>
                <a:latin typeface="+mn-lt"/>
                <a:ea typeface="+mn-ea"/>
                <a:cs typeface="+mn-cs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0" algn="just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2.Le contrat de préparation aux concours cat A et B</a:t>
            </a: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C’est </a:t>
            </a:r>
            <a:r>
              <a:rPr lang="fr-FR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dispositif expérimentale d’une </a:t>
            </a:r>
            <a:r>
              <a:rPr lang="fr-FR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durée de six 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ans. Il permet </a:t>
            </a:r>
            <a:r>
              <a:rPr lang="fr-FR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son titulaire recruté sur un emploi de catégorie A ou B de bénéficier d’une formation de préparation au concours correspondant au corps ou cadre d'emploi de l’emploi qu’il 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occupe.</a:t>
            </a:r>
            <a:endParaRPr lang="fr-FR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Le décret n°2017-1471 du 12 octobre 2017 met en œuvre les dispositions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de la loi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bénéficiaires de ce nouveau contrat </a:t>
            </a:r>
            <a:r>
              <a:rPr lang="fr-FR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fr-FR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fr-FR" sz="2000" b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-36512" y="-11855"/>
            <a:ext cx="9170248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alt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mesures d’accompagnement, d’insertion et de formation de l’</a:t>
            </a:r>
            <a:r>
              <a:rPr lang="fr-FR" alt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alt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 : </a:t>
            </a:r>
            <a:r>
              <a:rPr lang="fr-FR" altLang="fr-F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PrAB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25760" y="3864667"/>
            <a:ext cx="4374232" cy="2954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jeunes sans emploi âgés de 28 ans au plus, priorité aux candidats résidant soit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un quartier prioritaire de la politique de la </a:t>
            </a: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ville,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</a:t>
            </a: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zone de revitalisation </a:t>
            </a: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dans </a:t>
            </a: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les territoires dans lesquels les jeunes connaissent des difficultés particulières d'accès à </a:t>
            </a: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l'emploi</a:t>
            </a:r>
            <a:endParaRPr lang="fr-FR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48788" y="3847653"/>
            <a:ext cx="4392488" cy="3026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personnes en situation de chômage de longue durée, âgées de 45 ans et plus et bénéficiaires soit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revenu minimum d'insertion ou de l'allocation de parent isolé dans les départements d'outre-mer et les collectivités de Saint-Barthélemy, Saint-Martin et </a:t>
            </a: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Saint-Pierre-et-Miquelon.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 de solidarité active, de l'allocation de solidarité spécifique ou de l'allocation aux adultes handicapés </a:t>
            </a:r>
            <a:r>
              <a:rPr lang="fr-FR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fr-FR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1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-59205" y="794084"/>
            <a:ext cx="9180512" cy="591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 kern="1200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 kern="1200">
                <a:solidFill>
                  <a:srgbClr val="00597C"/>
                </a:solidFill>
                <a:latin typeface="+mn-lt"/>
                <a:ea typeface="+mn-ea"/>
                <a:cs typeface="+mn-cs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 kern="1200">
                <a:solidFill>
                  <a:srgbClr val="1A171B"/>
                </a:solidFill>
                <a:latin typeface="+mn-lt"/>
                <a:ea typeface="+mn-ea"/>
                <a:cs typeface="+mn-cs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0" algn="just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  <a:p>
            <a:pPr marL="72000" indent="0" algn="just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2.Le contrat de préparation aux concours cat A et B</a:t>
            </a:r>
            <a:endParaRPr lang="fr-F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fr-F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Perçoit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salaire équivalent à la rémunération d’un fonctionnaire stagiaire du corps concerné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S'engage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exécuter les tâches qui lui sont confiées, à suivre la formation qui lui est dispensée et à se présenter au concours de recrutement correspondant à son emploi et pour lequel il est formé.</a:t>
            </a:r>
          </a:p>
          <a:p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contrat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peut être inférieure à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mois </a:t>
            </a:r>
            <a:r>
              <a:rPr lang="fr-FR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supérieure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2 ans.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peut être prolongé d’un an en cas d’échec au concours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prévoit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parcours de formation, totalement pris en charge par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l’administration</a:t>
            </a:r>
            <a:endParaRPr lang="fr-FR" sz="2000" b="0" dirty="0">
              <a:solidFill>
                <a:srgbClr val="4F81B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-36512" y="-11855"/>
            <a:ext cx="9170248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alt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mesures d’accompagnement, d’insertion et de formation de l’</a:t>
            </a:r>
            <a:r>
              <a:rPr lang="fr-FR" alt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alt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 : </a:t>
            </a:r>
            <a:r>
              <a:rPr lang="fr-FR" altLang="fr-F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PrAB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7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19439" y="23559"/>
            <a:ext cx="9163439" cy="32316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L’alternance dans la fonction publique territoriale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600" dirty="0" smtClean="0"/>
              <a:t>Le contrat P.A.C.T.E.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Le contrat d’apprentissage public</a:t>
            </a:r>
          </a:p>
          <a:p>
            <a:pPr algn="ctr"/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58796"/>
            <a:ext cx="4247043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24" y="3654182"/>
            <a:ext cx="4286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3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-27060" y="620689"/>
            <a:ext cx="9144000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 kern="1200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 kern="1200">
                <a:solidFill>
                  <a:srgbClr val="00597C"/>
                </a:solidFill>
                <a:latin typeface="+mn-lt"/>
                <a:ea typeface="+mn-ea"/>
                <a:cs typeface="+mn-cs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 kern="1200">
                <a:solidFill>
                  <a:srgbClr val="1A171B"/>
                </a:solidFill>
                <a:latin typeface="+mn-lt"/>
                <a:ea typeface="+mn-ea"/>
                <a:cs typeface="+mn-cs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Parcours d‘Accès </a:t>
            </a:r>
            <a:r>
              <a:rPr lang="fr-FR" sz="2000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 </a:t>
            </a: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Carrières </a:t>
            </a:r>
            <a:r>
              <a:rPr lang="fr-FR" sz="2000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F</a:t>
            </a: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onction </a:t>
            </a:r>
            <a:r>
              <a:rPr lang="fr-FR" sz="2000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ublique </a:t>
            </a:r>
            <a:r>
              <a:rPr lang="fr-FR" sz="2000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erritoriale</a:t>
            </a:r>
            <a:r>
              <a:rPr lang="fr-FR" sz="2000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</a:t>
            </a: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ospitalière </a:t>
            </a:r>
            <a:r>
              <a:rPr lang="fr-FR" sz="2000" b="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d'État) </a:t>
            </a:r>
            <a:r>
              <a:rPr kumimoji="0" lang="fr-FR" alt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permet à une personne non diplômée ou faiblement diplômée d'accéder sans concours à un emploi de catégorie C de la fonction publique. </a:t>
            </a:r>
          </a:p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r>
              <a:rPr kumimoji="0" lang="fr-FR" alt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permet d'acquérir une qualification en lien avec l'emploi dans lequel il est recruté, ou éventuellement, le diplôme requis pour accéder à cet emploi.</a:t>
            </a:r>
          </a:p>
          <a:p>
            <a:pPr lvl="0" algn="just" eaLnBrk="1" hangingPunct="1">
              <a:lnSpc>
                <a:spcPct val="80000"/>
              </a:lnSpc>
              <a:buNone/>
              <a:defRPr/>
            </a:pPr>
            <a:r>
              <a:rPr lang="fr-FR" altLang="fr-FR" sz="2000" b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Public : les jeunes de 16 à 25 ans </a:t>
            </a:r>
            <a:r>
              <a:rPr 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révolus </a:t>
            </a:r>
            <a:r>
              <a:rPr 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sans diplôme et sans qualification, ainsi qu’aux jeunes de 16 à 25 ans révolus n’ayant pas atteint le niveau du baccalauréat.</a:t>
            </a:r>
            <a:endParaRPr kumimoji="0" lang="fr-FR" alt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 smtClean="0">
              <a:solidFill>
                <a:srgbClr val="EB700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>
                <a:solidFill>
                  <a:srgbClr val="EB700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nouveaux bénéficiaires, décret 2017-1470 du 12/10/2017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Ouvert </a:t>
            </a:r>
            <a:r>
              <a:rPr lang="fr-FR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 personnes, peu ou pas qualifiées, de 28 ans au plus et aux personnes en situation de chômage de longue durée, âgées de quarante-cinq ans et plus et bénéficiaires :</a:t>
            </a:r>
            <a:br>
              <a:rPr lang="fr-FR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revenu de solidarité active, de l'allocation de solidarité spécifique ou de l'allocation aux adultes handicapés </a:t>
            </a: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ou </a:t>
            </a:r>
            <a:r>
              <a:rPr lang="fr-FR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revenu minimum d'insertion ou de l'allocation de parent isolé dans les départements d'outre-mer et les collectivités de Saint-Barthélemy, Saint-Martin et Saint-Pierre-et-Miquelon</a:t>
            </a:r>
            <a:r>
              <a:rPr lang="fr-FR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-26248" y="0"/>
            <a:ext cx="91702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L’ALTERNANCE DANS LA FONCTION PUBLIQUE : PACTE 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6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329" y="487112"/>
            <a:ext cx="9144000" cy="60324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3375" lvl="0" indent="-333375" fontAlgn="base">
              <a:spcBef>
                <a:spcPct val="50000"/>
              </a:spcBef>
              <a:spcAft>
                <a:spcPct val="50000"/>
              </a:spcAft>
              <a:buSzPct val="120000"/>
              <a:defRPr/>
            </a:pPr>
            <a:r>
              <a:rPr lang="fr-FR" alt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alt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administrations qui proposent des emplois accessibles par le Pacte publient des avis de recrutement dans : </a:t>
            </a:r>
          </a:p>
          <a:p>
            <a:pPr marL="333375" lvl="0" indent="-333375" fontAlgn="base">
              <a:buSzPct val="120000"/>
              <a:buFontTx/>
              <a:buChar char="-"/>
              <a:defRPr/>
            </a:pPr>
            <a:r>
              <a:rPr lang="fr-FR" alt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agences Pôle emploi et les organismes concourant au service public de l'emploi (missions locales et maisons pour l'emploi, …), </a:t>
            </a:r>
          </a:p>
          <a:p>
            <a:pPr marL="333375" lvl="0" indent="-333375" fontAlgn="base">
              <a:buSzPct val="120000"/>
              <a:buFontTx/>
              <a:buChar char="-"/>
              <a:defRPr/>
            </a:pPr>
            <a:endParaRPr lang="fr-FR" altLang="fr-FR" sz="2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3375" lvl="0" indent="-333375" fontAlgn="base">
              <a:buSzPct val="120000"/>
              <a:buFontTx/>
              <a:buChar char="-"/>
              <a:defRPr/>
            </a:pPr>
            <a:r>
              <a:rPr lang="fr-FR" alt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Journal officiel de la République française, les Bulletins officiels des ministères, les recueils des actes administratifs de l'État dans les départements, la presse spécialisée ou généraliste, </a:t>
            </a:r>
            <a:r>
              <a:rPr lang="fr-FR" alt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</a:t>
            </a:r>
            <a:r>
              <a:rPr lang="fr-FR" alt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://</a:t>
            </a:r>
            <a:r>
              <a:rPr lang="fr-FR" alt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www.legifrance.gouv.fr/abonnement.do</a:t>
            </a:r>
            <a:endParaRPr lang="fr-FR" alt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buSzPct val="120000"/>
              <a:defRPr/>
            </a:pPr>
            <a:endParaRPr lang="fr-FR" alt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3375" lvl="0" indent="-333375" fontAlgn="base">
              <a:buSzPct val="120000"/>
              <a:buFontTx/>
              <a:buChar char="-"/>
              <a:defRPr/>
            </a:pPr>
            <a:r>
              <a:rPr lang="fr-FR" alt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https://www.fonction-publique.gouv.fr/score/autres-recrutements/pacte-a-letat/avis-de-recrutement-dans-cadre-pacte</a:t>
            </a:r>
            <a:endParaRPr lang="fr-FR" altLang="fr-F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buSzPct val="120000"/>
              <a:defRPr/>
            </a:pPr>
            <a:endParaRPr lang="fr-FR" altLang="fr-F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3375" lvl="0" indent="-333375" fontAlgn="base">
              <a:buSzPct val="120000"/>
              <a:buFontTx/>
              <a:buChar char="-"/>
              <a:defRPr/>
            </a:pPr>
            <a:r>
              <a:rPr lang="fr-FR" alt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leurs locaux et sur leur site Internet, </a:t>
            </a:r>
          </a:p>
          <a:p>
            <a:pPr marL="333375" lvl="0" indent="-333375" fontAlgn="base">
              <a:buSzPct val="120000"/>
              <a:buFontTx/>
              <a:buChar char="-"/>
              <a:defRPr/>
            </a:pPr>
            <a:r>
              <a:rPr lang="fr-FR" alt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alt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 le site </a:t>
            </a:r>
            <a:r>
              <a:rPr lang="fr-FR" altLang="fr-FR" sz="2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 </a:t>
            </a:r>
            <a:r>
              <a:rPr lang="fr-FR" alt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CDG 83 et sur www.emploi-territorial.fr </a:t>
            </a:r>
          </a:p>
          <a:p>
            <a:pPr marL="333375" lvl="0" indent="-333375" fontAlgn="base">
              <a:buSzPct val="120000"/>
              <a:buFontTx/>
              <a:buChar char="-"/>
              <a:defRPr/>
            </a:pPr>
            <a:endParaRPr lang="fr-FR" altLang="fr-FR" sz="200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buSzPct val="120000"/>
              <a:defRPr/>
            </a:pPr>
            <a:endParaRPr lang="fr-FR" altLang="fr-FR" sz="20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buSzPct val="120000"/>
              <a:defRPr/>
            </a:pPr>
            <a:r>
              <a:rPr lang="fr-FR" altLang="fr-FR" b="1" i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Candidatures à adresser à l’agence Pôle Emploi du domicile avec descriptif des formations suivies et éventuellement de l’expérience.</a:t>
            </a:r>
            <a:endParaRPr lang="fr-FR" altLang="fr-FR" b="1" i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-26248" y="0"/>
            <a:ext cx="91702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L’ALTERNANCE DANS LA FONCTION PUBLIQUE : PACTE 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5229200"/>
            <a:ext cx="8640960" cy="70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3375" indent="-333375" algn="l" rtl="0" eaLnBrk="0" fontAlgn="base" hangingPunct="0">
              <a:spcBef>
                <a:spcPct val="50000"/>
              </a:spcBef>
              <a:spcAft>
                <a:spcPct val="50000"/>
              </a:spcAft>
              <a:buSzPct val="120000"/>
              <a:buFont typeface="Arial" charset="0"/>
              <a:buChar char="→"/>
              <a:defRPr b="1" kern="1200">
                <a:solidFill>
                  <a:srgbClr val="007CBF"/>
                </a:solidFill>
                <a:latin typeface="+mn-lt"/>
                <a:ea typeface="+mn-ea"/>
                <a:cs typeface="+mn-cs"/>
              </a:defRPr>
            </a:lvl1pPr>
            <a:lvl2pPr marL="635000" indent="-239713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Font typeface="Arial" charset="0"/>
              <a:buChar char="●"/>
              <a:defRPr sz="1300" b="1" kern="1200">
                <a:solidFill>
                  <a:srgbClr val="00597C"/>
                </a:solidFill>
                <a:latin typeface="+mn-lt"/>
                <a:ea typeface="+mn-ea"/>
                <a:cs typeface="+mn-cs"/>
              </a:defRPr>
            </a:lvl2pPr>
            <a:lvl3pPr marL="865188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7EA2D1"/>
              </a:buClr>
              <a:buSzPct val="120000"/>
              <a:buFont typeface="Arial" charset="0"/>
              <a:buChar char="→"/>
              <a:defRPr sz="1100" kern="1200">
                <a:solidFill>
                  <a:srgbClr val="1A171B"/>
                </a:solidFill>
                <a:latin typeface="+mn-lt"/>
                <a:ea typeface="+mn-ea"/>
                <a:cs typeface="+mn-cs"/>
              </a:defRPr>
            </a:lvl3pPr>
            <a:lvl4pPr marL="1998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3375" marR="0" lvl="0" indent="-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A2D1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rPr>
              <a:t>	</a:t>
            </a:r>
            <a:r>
              <a:rPr kumimoji="0" lang="fr-FR" alt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A2D1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  <a:hlinkClick r:id="rId2"/>
              </a:rPr>
              <a:t>http://www.pole-emploi.fr/employeur/le-contrat-d-apprentissage-@/suarticle.jspz?id=4796</a:t>
            </a:r>
            <a:r>
              <a:rPr kumimoji="0" lang="fr-FR" alt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A2D1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rPr>
              <a:t/>
            </a:r>
            <a:br>
              <a:rPr kumimoji="0" lang="fr-FR" alt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A2D1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rPr>
            </a:br>
            <a:endParaRPr kumimoji="0" lang="fr-FR" alt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7EA2D1"/>
              </a:solidFill>
              <a:effectLst/>
              <a:uLnTx/>
              <a:uFillTx/>
              <a:latin typeface="Calibri" pitchFamily="34" charset="0"/>
              <a:ea typeface="+mn-ea"/>
              <a:cs typeface="Arial"/>
            </a:endParaRPr>
          </a:p>
          <a:p>
            <a:pPr marL="333375" marR="0" lvl="0" indent="-333375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Pct val="120000"/>
              <a:buFont typeface="Arial" charset="0"/>
              <a:buChar char="→"/>
              <a:tabLst/>
              <a:defRPr/>
            </a:pPr>
            <a:endParaRPr kumimoji="0" lang="fr-FR" alt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7EA2D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0790" y="936000"/>
            <a:ext cx="9144000" cy="592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fr-FR" altLang="fr-F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fr-FR" alt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Véritable Contrat de Travail de droit privé.</a:t>
            </a:r>
          </a:p>
          <a:p>
            <a:pPr algn="just">
              <a:defRPr/>
            </a:pPr>
            <a:r>
              <a:rPr lang="fr-FR" alt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Durée </a:t>
            </a:r>
            <a:r>
              <a:rPr lang="fr-FR" altLang="fr-FR" sz="20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alt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Entre 1 et 4 ans selon le temps de formation nécessaire à l’obtention du diplôme</a:t>
            </a:r>
          </a:p>
          <a:p>
            <a:pPr algn="just">
              <a:defRPr/>
            </a:pPr>
            <a:r>
              <a:rPr lang="fr-FR" alt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 </a:t>
            </a:r>
            <a:r>
              <a:rPr lang="fr-FR" altLang="fr-FR" sz="20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alt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Bénéficier d’une formation validée par un diplôme ou un titre à finalité professionnelle</a:t>
            </a:r>
          </a:p>
          <a:p>
            <a:pPr algn="just">
              <a:defRPr/>
            </a:pPr>
            <a:r>
              <a:rPr lang="fr-FR" alt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Bénéficiaire : </a:t>
            </a:r>
            <a:r>
              <a:rPr lang="fr-FR" altLang="fr-FR" sz="2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Accessible à tous, </a:t>
            </a:r>
            <a:r>
              <a:rPr lang="fr-FR" altLang="fr-FR" sz="2000" u="sng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sans limite d’âge pour les personnes en situation de handicap*</a:t>
            </a: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fr-FR" altLang="fr-FR" sz="20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fr-FR" altLang="fr-FR" sz="1800" b="1" i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loi n°2008-1425 du 27 décembre 2008 a supprimé la limite d’âge maximale pour recruter sous contrat d’apprentissage une personne en situation de handicape</a:t>
            </a:r>
            <a:r>
              <a:rPr lang="fr-FR" altLang="fr-FR" sz="18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fr-FR" altLang="fr-FR" sz="180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-26248" y="0"/>
            <a:ext cx="917024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L’ALTERNANCE DANS LA FONCTION PUBLIQUE :                 LE CONTRAT D’APPRENTISSAGE PUBLIC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62372" y="1124744"/>
            <a:ext cx="8219256" cy="55446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altLang="fr-FR" sz="2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Préparer à une diversité de métiers</a:t>
            </a:r>
          </a:p>
          <a:p>
            <a:pPr algn="just">
              <a:defRPr/>
            </a:pPr>
            <a:endParaRPr lang="fr-FR" altLang="fr-FR" sz="2400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fr-FR" altLang="fr-FR" sz="24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Bien adapté à la situation des personnes handicapées </a:t>
            </a:r>
            <a:r>
              <a:rPr lang="fr-FR" altLang="fr-FR" sz="1800" i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(souvent confrontées à un niveau d’études et de qualification significativement inférieur à la moyenne nationale- plus de 4 personnes handicapées sur 5 ont un niveau d’études inférieur ou équivalent au CAP/BEP)</a:t>
            </a:r>
          </a:p>
          <a:p>
            <a:pPr algn="just">
              <a:defRPr/>
            </a:pPr>
            <a:endParaRPr lang="fr-FR" altLang="fr-FR" sz="1800" i="1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  <a:defRPr/>
            </a:pPr>
            <a:r>
              <a:rPr lang="fr-FR" sz="2000" b="1" i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CDG 83 peut vous accompagner dans vos démarches de recrutement et mise en œuvre du contrat : </a:t>
            </a:r>
            <a:endParaRPr lang="fr-FR" sz="1600" b="1" i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  <a:defRPr/>
            </a:pPr>
            <a:r>
              <a:rPr lang="fr-FR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Pôle Conseil et Emploi Territorial</a:t>
            </a:r>
          </a:p>
          <a:p>
            <a:pPr marL="0" indent="0" algn="ctr">
              <a:buNone/>
              <a:defRPr/>
            </a:pPr>
            <a:r>
              <a:rPr lang="fr-FR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Sophie DHERMENT </a:t>
            </a:r>
          </a:p>
          <a:p>
            <a:pPr marL="0" indent="0" algn="ctr">
              <a:buNone/>
              <a:defRPr/>
            </a:pPr>
            <a:r>
              <a:rPr lang="fr-FR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sophie.dherment@cdg83.fr</a:t>
            </a:r>
            <a:r>
              <a:rPr lang="fr-FR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04 94 00 09 46 </a:t>
            </a:r>
            <a:endParaRPr lang="fr-FR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-26248" y="0"/>
            <a:ext cx="917024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L’ALTERNANCE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LA FONCTION PUBLIQUE :                 LE CONTRAT D’APPRENTISSAGE PUBLIC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hlinkClick r:id="rId2"/>
          </p:cNvPr>
          <p:cNvSpPr txBox="1"/>
          <p:nvPr/>
        </p:nvSpPr>
        <p:spPr>
          <a:xfrm>
            <a:off x="41427" y="1556792"/>
            <a:ext cx="8995069" cy="52099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Prise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charge d’une indemnité correspondant à </a:t>
            </a:r>
            <a:r>
              <a:rPr lang="fr-FR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80% du coût salarial annuel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 le contrat est confirmé à l’issue des deux premiers mois en lieu et place de l’indemnité forfaitaire actuelle de 4 000 €.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Plafond de 10 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000 € </a:t>
            </a:r>
            <a:r>
              <a:rPr lang="fr-FR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 an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dans la limite de 36 mois pour la formation de l’apprenti en CFA.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Plafond de 520 fois le smic horaire pour les frais d’accompagnement des apprentis  (Soit au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01/01/2018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5 137.60 €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Rémunération des heures de tutorat : base moyenne de 3 à 10h/semaine selon le diplôme préparé dans la limite de 48 mois.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Prime à l’insertion de 1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600 €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embauche en CDI à l’issue du contrat d’apprentissage.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Aide à la formation de 1 525 € versée à l’apprenti(e) la 1 ère année pour permettre l’acquisition du matériel scolaire professionnel.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Aménagement du poste de travail :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maximum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000 €.</a:t>
            </a:r>
            <a:endParaRPr lang="fr-FR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01638"/>
            <a:ext cx="9146366" cy="584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800" dirty="0" smtClean="0">
                <a:solidFill>
                  <a:srgbClr val="7EA2D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aides du FIPHFP</a:t>
            </a:r>
            <a:endParaRPr kumimoji="0" lang="fr-FR" alt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-26248" y="0"/>
            <a:ext cx="917024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’ALTERNANCE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LA FONCTION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PUBLIQUE :                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CONTRAT D’APPRENTISSAGE PUBLIC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>
            <a:hlinkClick r:id="rId3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20178" y="23387"/>
            <a:ext cx="1123821" cy="109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2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67395" y="980728"/>
            <a:ext cx="8209210" cy="5544616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Informer sur: l’apprentissage, le maintien et le recrutement des personnes en situation de handicap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Faciliter le recrutement par une mise en relation des collectivités territoriales et des candidats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Gérer le service de remplacement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Accompagner et conseiller en recrutement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Aider à l’élaboration de Fiche de poste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Mettre en Relation avec le FIPHFP et les différents partenaires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Apporter un conseil en matière d’actions de formation destinées au maître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apprentissage.</a:t>
            </a:r>
          </a:p>
          <a:p>
            <a:pPr>
              <a:lnSpc>
                <a:spcPct val="150000"/>
              </a:lnSpc>
              <a:defRPr/>
            </a:pP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 de Gestion de la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Fonction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Publique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erritoriale Var</a:t>
            </a:r>
            <a:endParaRPr lang="fr-FR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-26248" y="0"/>
            <a:ext cx="917024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L’ALTERNANCE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LA FONCTION PUBLIQUE :                 LE CONTRAT D’APPRENTISSAGE PUBLIC : AIDES CDG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5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412776"/>
            <a:ext cx="8424862" cy="5324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NOUVEAUX DROITS POUR LES APPRENTIS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Aide de 500 € pour le permis de conduire (à condition d’être majeur) ;  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Augmentation de la rémunération de 30 € par mois pour les moins de 20 ans qui préparent un CAP ou un Bac Pro ; (Cf. taux de rémunération des apprentis)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L’exonération des cotisation salariales est effective pour les rémunérations inférieures à 79% du SMIC ;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Entrée en apprentissage jusqu’à 29 ans révolus (au lieu de 25 ans aujourd’hui) ;  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Possibilité de débuter sa formation à tout moment de l’année ;  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Prise en compte des acquis professionnels pour réduire la durée du parcours.</a:t>
            </a:r>
          </a:p>
          <a:p>
            <a:pPr marL="285750" indent="-285750">
              <a:buFontTx/>
              <a:buChar char="-"/>
              <a:defRPr/>
            </a:pPr>
            <a:r>
              <a:rPr lang="fr-FR" sz="1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rupture du contrat après la période d’essai ne nécessite plus l’intervention du conseil des Prud’hommes. En cas de rupture, le CFA doit permettre à l’apprenti de poursuivre sa formation 6 mois et l’aider à trouver un nouvel employeur</a:t>
            </a:r>
            <a:r>
              <a:rPr lang="fr-FR" sz="1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defRPr/>
            </a:pPr>
            <a:endParaRPr lang="fr-FR" sz="16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	L'employeur peut rompre le contrat d'apprentissage dans les cas suivants : 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	Force majeure, </a:t>
            </a:r>
          </a:p>
          <a:p>
            <a:pPr>
              <a:defRPr/>
            </a:pP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	Faute grave de l'apprenti, </a:t>
            </a:r>
          </a:p>
          <a:p>
            <a:pPr>
              <a:defRPr/>
            </a:pPr>
            <a:r>
              <a:rPr lang="fr-FR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	</a:t>
            </a: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Inaptitude physique de l'apprenti, dûment constaté par la médecine du travail.</a:t>
            </a:r>
          </a:p>
          <a:p>
            <a:pPr>
              <a:defRPr/>
            </a:pPr>
            <a:r>
              <a:rPr lang="fr-FR" sz="1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Retrouverez </a:t>
            </a:r>
            <a:r>
              <a:rPr lang="fr-FR" sz="1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liste complète des diplômes et certifications pouvant être préparés par apprentissage sur le site Internet : www.education.gouv.fr/cid59013/codification-des-formations-et-des-diplomes.html </a:t>
            </a:r>
            <a:endParaRPr lang="fr-FR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fr-FR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-26248" y="0"/>
            <a:ext cx="917024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L’ALTERNANCE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LA FONCTION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PUBLIQUE                 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CONTRAT D’APPRENTISSAGE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: </a:t>
            </a: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REMUNERATION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</TotalTime>
  <Words>1341</Words>
  <Application>Microsoft Office PowerPoint</Application>
  <PresentationFormat>Affichage à l'écran (4:3)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Wingdings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ANNUAIRES DES ORGANISMES DE FORMATION  DU VAR ET LIMITROPHES</vt:lpstr>
      <vt:lpstr>ANNUAIRES DES ORGANISMES DE FORMATION  DU VAR ET LIMITROPHES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modes de recrutement dans la fonction publique Lundi 29 septembre 2014 Pole Emploi Le Cannet des Maures</dc:title>
  <dc:creator>Hélène Patigny</dc:creator>
  <cp:lastModifiedBy>Djamila Adjina</cp:lastModifiedBy>
  <cp:revision>371</cp:revision>
  <cp:lastPrinted>2019-06-24T09:04:10Z</cp:lastPrinted>
  <dcterms:created xsi:type="dcterms:W3CDTF">2014-09-25T07:16:44Z</dcterms:created>
  <dcterms:modified xsi:type="dcterms:W3CDTF">2019-06-24T09:13:25Z</dcterms:modified>
</cp:coreProperties>
</file>